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notesSlides/notesSlide3.xml" ContentType="application/vnd.openxmlformats-officedocument.presentationml.notesSlide+xml"/>
  <Override PartName="/ppt/notesSlides/_rels/notesSlide3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media/image7.jpeg" ContentType="image/jpeg"/>
  <Override PartName="/ppt/media/image28.jpeg" ContentType="image/jpeg"/>
  <Override PartName="/ppt/media/image21.gif" ContentType="image/gif"/>
  <Override PartName="/ppt/media/image1.png" ContentType="image/png"/>
  <Override PartName="/ppt/media/image2.png" ContentType="image/png"/>
  <Override PartName="/ppt/media/image9.jpeg" ContentType="image/jpeg"/>
  <Override PartName="/ppt/media/image3.png" ContentType="image/png"/>
  <Override PartName="/ppt/media/image6.jpeg" ContentType="image/jpeg"/>
  <Override PartName="/ppt/media/image4.png" ContentType="image/png"/>
  <Override PartName="/ppt/media/image5.png" ContentType="image/png"/>
  <Override PartName="/ppt/media/image8.jpeg" ContentType="image/jpeg"/>
  <Override PartName="/ppt/media/image10.jpeg" ContentType="image/jpeg"/>
  <Override PartName="/ppt/media/image11.gif" ContentType="image/gif"/>
  <Override PartName="/ppt/media/image12.jpeg" ContentType="image/jpeg"/>
  <Override PartName="/ppt/media/image13.png" ContentType="image/png"/>
  <Override PartName="/ppt/media/image29.png" ContentType="image/png"/>
  <Override PartName="/ppt/media/image14.jpeg" ContentType="image/jpeg"/>
  <Override PartName="/ppt/media/image15.jpeg" ContentType="image/jpeg"/>
  <Override PartName="/ppt/media/image16.png" ContentType="image/png"/>
  <Override PartName="/ppt/media/image17.png" ContentType="image/png"/>
  <Override PartName="/ppt/media/image18.png" ContentType="image/png"/>
  <Override PartName="/ppt/media/image22.png" ContentType="image/png"/>
  <Override PartName="/ppt/media/image19.jpeg" ContentType="image/jpeg"/>
  <Override PartName="/ppt/media/image20.jpeg" ContentType="image/jpeg"/>
  <Override PartName="/ppt/media/image23.png" ContentType="image/png"/>
  <Override PartName="/ppt/media/image24.png" ContentType="image/png"/>
  <Override PartName="/ppt/media/image25.png" ContentType="image/png"/>
  <Override PartName="/ppt/media/image26.jpeg" ContentType="image/jpeg"/>
  <Override PartName="/ppt/media/image27.png" ContentType="image/pn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_rels/presentation.xml.rels" ContentType="application/vnd.openxmlformats-package.relationships+xml"/>
  <Override PartName="/ppt/slides/slide26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_rels/slide9.xml.rels" ContentType="application/vnd.openxmlformats-package.relationships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38.xml.rels" ContentType="application/vnd.openxmlformats-package.relationships+xml"/>
  <Override PartName="/ppt/slides/_rels/slide4.xml.rels" ContentType="application/vnd.openxmlformats-package.relationships+xml"/>
  <Override PartName="/ppt/slides/_rels/slide39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it-I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Fai clic per modificare il formato delle note</a:t>
            </a:r>
            <a:endParaRPr b="0" lang="it-IT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r>
              <a:rPr b="0" lang="it-IT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&lt;intestazione&gt;</a:t>
            </a:r>
            <a:endParaRPr b="0" lang="it-I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it-IT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&lt;data/ora&gt;</a:t>
            </a:r>
            <a:endParaRPr b="0" lang="it-I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it-IT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&lt;piè di pagina&gt;</a:t>
            </a:r>
            <a:endParaRPr b="0" lang="it-I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2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C985C387-BA0D-4D17-9D10-C3DF413F2082}" type="slidenum">
              <a:rPr b="0" lang="it-IT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&lt;numero&gt;</a:t>
            </a:fld>
            <a:endParaRPr b="0" lang="it-I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endParaRPr b="0" lang="it-IT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6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CC6CF1BB-1730-4C0E-BF81-67832A2940AA}" type="slidenum">
              <a:rPr b="0" lang="it-I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&lt;numero&gt;</a:t>
            </a:fld>
            <a:endParaRPr b="0" lang="it-I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rIns="0" tIns="0" bIns="0"/>
          <a:p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/>
          <a:p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/>
          <a:p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/>
          <a:p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7" name="" descr=""/>
          <p:cNvPicPr/>
          <p:nvPr/>
        </p:nvPicPr>
        <p:blipFill>
          <a:blip r:embed="rId2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  <p:pic>
        <p:nvPicPr>
          <p:cNvPr id="38" name="" descr=""/>
          <p:cNvPicPr/>
          <p:nvPr/>
        </p:nvPicPr>
        <p:blipFill>
          <a:blip r:embed="rId3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/>
          <a:p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/>
          <a:p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/>
          <a:p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/>
          <a:p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/>
          <a:p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/>
          <a:p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rIns="0" tIns="0" bIns="0"/>
          <a:p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/>
          <a:p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/>
          <a:p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/>
          <a:p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76" name="" descr=""/>
          <p:cNvPicPr/>
          <p:nvPr/>
        </p:nvPicPr>
        <p:blipFill>
          <a:blip r:embed="rId2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  <p:pic>
        <p:nvPicPr>
          <p:cNvPr id="77" name="" descr=""/>
          <p:cNvPicPr/>
          <p:nvPr/>
        </p:nvPicPr>
        <p:blipFill>
          <a:blip r:embed="rId3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/>
          <a:p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/>
          <a:p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/>
          <a:p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/>
          <a:p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/>
          <a:p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/>
          <a:p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it-IT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Fare clic per modificare lo stile del titolo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Fai clic per modificare il formato del testo della struttura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Secondo livello struttura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Terzo livello struttura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livello struttura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livello struttura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Sesto livello struttura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Settimo livello strutturaFare clic per modificare stili del testo dello schema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b="0" lang="it-I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Secondo livello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2" marL="1143000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Terzo livello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3" marL="1600200" indent="-22824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b="0" lang="it-I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livello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4" marL="2057400" indent="-228240">
              <a:lnSpc>
                <a:spcPct val="100000"/>
              </a:lnSpc>
              <a:buClr>
                <a:srgbClr val="000000"/>
              </a:buClr>
              <a:buFont typeface="Arial"/>
              <a:buChar char="»"/>
            </a:pPr>
            <a:r>
              <a:rPr b="0" lang="it-I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livello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903DC217-7971-44A6-8049-18476D6467D4}" type="datetime1">
              <a:rPr b="0" lang="it-IT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20/03/2019</a:t>
            </a:fld>
            <a:endParaRPr b="0" lang="it-I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it-IT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Dott.ssa Manuela Monti  tel.3471893852 www.manuelamonti.it</a:t>
            </a:r>
            <a:endParaRPr b="0" lang="it-I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0C654ED0-0EBB-4F99-A26E-B1FAF725F3A9}" type="slidenum">
              <a:rPr b="0" lang="it-IT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&lt;numero&gt;</a:t>
            </a:fld>
            <a:endParaRPr b="0" lang="it-I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it-IT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Fare clic per modificare lo stile del titolo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D938997B-7BF8-4B37-9AA3-4506A3F76A3F}" type="datetime1">
              <a:rPr b="0" lang="it-IT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20/03/2019</a:t>
            </a:fld>
            <a:endParaRPr b="0" lang="it-I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it-IT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Dott.ssa Manuela Monti  tel.3471893852 www.manuelamonti.it</a:t>
            </a:r>
            <a:endParaRPr b="0" lang="it-I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26A8F185-3F39-4707-9FAB-DB9D0F96603B}" type="slidenum">
              <a:rPr b="0" lang="it-IT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&lt;numero&gt;</a:t>
            </a:fld>
            <a:endParaRPr b="0" lang="it-I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3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Fai clic per modificare il formato del testo della struttura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Secondo livello struttura</a:t>
            </a:r>
            <a:endParaRPr b="0" lang="it-IT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Terzo livello struttura</a:t>
            </a:r>
            <a:endParaRPr b="0" lang="it-IT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livello struttura</a:t>
            </a:r>
            <a:endParaRPr b="0" lang="it-IT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livello struttura</a:t>
            </a:r>
            <a:endParaRPr b="0" lang="it-IT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Sesto livello struttura</a:t>
            </a:r>
            <a:endParaRPr b="0" lang="it-IT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Settimo livello struttura</a:t>
            </a:r>
            <a:endParaRPr b="0" lang="it-IT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1.gif"/><Relationship Id="rId2" Type="http://schemas.openxmlformats.org/officeDocument/2006/relationships/image" Target="../media/image22.png"/><Relationship Id="rId3" Type="http://schemas.openxmlformats.org/officeDocument/2006/relationships/slideLayout" Target="../slideLayouts/slideLayout1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1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1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14.xml"/><Relationship Id="rId3" Type="http://schemas.openxmlformats.org/officeDocument/2006/relationships/notesSlide" Target="../notesSlides/notesSlide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1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1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1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1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1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slideLayout" Target="../slideLayouts/slideLayout1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slideLayout" Target="../slideLayouts/slideLayout1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slideLayout" Target="../slideLayouts/slideLayout1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1.gif"/><Relationship Id="rId2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Shape 1"/>
          <p:cNvSpPr txBox="1"/>
          <p:nvPr/>
        </p:nvSpPr>
        <p:spPr>
          <a:xfrm>
            <a:off x="457200" y="404640"/>
            <a:ext cx="8229240" cy="57211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1" lang="it-IT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UNO,DUE,TRE…STELLA 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b="0" lang="it-IT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Verdana"/>
              </a:rPr>
              <a:t>Percorso per la prevenzione delle</a:t>
            </a:r>
            <a:r>
              <a:rPr b="0" lang="it-IT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Verdana"/>
              </a:rPr>
              <a:t>
</a:t>
            </a:r>
            <a:r>
              <a:rPr b="0" lang="it-IT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Verdana"/>
              </a:rPr>
              <a:t>difficoltà di apprendimento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b="0" lang="it-IT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Verdana"/>
              </a:rPr>
              <a:t>INCONTRO 8 FEBBRAIO 2019-15 marzo 2019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84" name="Picture 2" descr=""/>
          <p:cNvPicPr/>
          <p:nvPr/>
        </p:nvPicPr>
        <p:blipFill>
          <a:blip r:embed="rId1"/>
          <a:stretch/>
        </p:blipFill>
        <p:spPr>
          <a:xfrm>
            <a:off x="755640" y="2781000"/>
            <a:ext cx="6912360" cy="3125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nodeType="clickEffect" fill="hold">
                      <p:stCondLst>
                        <p:cond delay="indefinite"/>
                      </p:stCondLst>
                      <p:childTnLst>
                        <p:par>
                          <p:cTn id="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out">
                                      <p:cBhvr additive="repl">
                                        <p:cTn id="7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Shape 1"/>
          <p:cNvSpPr txBox="1"/>
          <p:nvPr/>
        </p:nvSpPr>
        <p:spPr>
          <a:xfrm>
            <a:off x="467640" y="26064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it-IT" sz="44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Atteggiamento metacognitivo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7" name="TextShape 2"/>
          <p:cNvSpPr txBox="1"/>
          <p:nvPr/>
        </p:nvSpPr>
        <p:spPr>
          <a:xfrm>
            <a:off x="457200" y="1268640"/>
            <a:ext cx="8229240" cy="48571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343080" indent="-342720" algn="ctr">
              <a:lnSpc>
                <a:spcPct val="100000"/>
              </a:lnSpc>
            </a:pPr>
            <a:r>
              <a:rPr b="0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Trovare insieme le condizioni più adeguate a focalizzare l’attenzione, ad es…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Sto in silenzio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Fermo, fermo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Guardo in viso la maestra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Ascolto bene quel che dice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Mi chiedo:”Ho capito tutto?”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 ho capito faccio si con la testa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 no chiedo alla maestra di spiegarmi ancora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8" name="TextShape 3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it-IT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Dott.ssa Manuela Monti  tel.3471893852 www.manuelamonti.it</a:t>
            </a:r>
            <a:endParaRPr b="0" lang="it-I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19" name="CustomShape 4"/>
          <p:cNvSpPr/>
          <p:nvPr/>
        </p:nvSpPr>
        <p:spPr>
          <a:xfrm>
            <a:off x="8316360" y="404640"/>
            <a:ext cx="539280" cy="55404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timing>
    <p:tnLst>
      <p:par>
        <p:cTn id="165" dur="indefinite" restart="never" nodeType="tmRoot">
          <p:childTnLst>
            <p:seq>
              <p:cTn id="16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Shape 1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it-IT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Dott.ssa Manuela Monti  tel.3471893852 www.manuelamonti.it</a:t>
            </a:r>
            <a:endParaRPr b="0" lang="it-I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121" name="Picture 2" descr=""/>
          <p:cNvPicPr/>
          <p:nvPr/>
        </p:nvPicPr>
        <p:blipFill>
          <a:blip r:embed="rId1"/>
          <a:stretch/>
        </p:blipFill>
        <p:spPr>
          <a:xfrm>
            <a:off x="1691640" y="0"/>
            <a:ext cx="5328360" cy="710460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167" dur="indefinite" restart="never" nodeType="tmRoot">
          <p:childTnLst>
            <p:seq>
              <p:cTn id="16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extShape 1"/>
          <p:cNvSpPr txBox="1"/>
          <p:nvPr/>
        </p:nvSpPr>
        <p:spPr>
          <a:xfrm>
            <a:off x="457200" y="274680"/>
            <a:ext cx="8229240" cy="7056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Attività </a:t>
            </a:r>
            <a:r>
              <a:rPr b="0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b="1" lang="it-IT" sz="32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Attenzione focalizzata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3" name="TextShape 2"/>
          <p:cNvSpPr txBox="1"/>
          <p:nvPr/>
        </p:nvSpPr>
        <p:spPr>
          <a:xfrm>
            <a:off x="457200" y="1196640"/>
            <a:ext cx="8229240" cy="49291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Confrontare oggetti simili o persone e enumerare le differenze. 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Riconoscere l’oggetto mancante confrontando, in diversi momenti, insiemi di oggetti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Scoprire il particolare mancante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Riconoscere oggetti senza vederli ad es. in un sacchetto(usare il tatto, inibendo la vista)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Ascoltare un racconto ed alzare un cartoncino colorato quando l’insegnante nomina quel colore ..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Dare ad ogni bambino tesserine con rappresentati oggetti, citati in un racconto. Ogni alunno dovrà porre a terra la tesserina, in successione, quando ,durante la lettura, si nomina quel dato oggetto 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Figure amiche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b="0" lang="it-I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4" name="TextShape 3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it-IT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Dott.ssa Manuela Monti  tel.3471893852 www.manuelamonti.it</a:t>
            </a:r>
            <a:endParaRPr b="0" lang="it-I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timing>
    <p:tnLst>
      <p:par>
        <p:cTn id="169" dur="indefinite" restart="never" nodeType="tmRoot">
          <p:childTnLst>
            <p:seq>
              <p:cTn id="170" dur="indefinite" nodeType="mainSeq">
                <p:childTnLst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0" end="6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1" dur="500" fill="hold"/>
                                        <p:tgtEl>
                                          <p:spTgt spid="123">
                                            <p:txEl>
                                              <p:pRg st="0" end="6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2" dur="500" fill="hold"/>
                                        <p:tgtEl>
                                          <p:spTgt spid="123">
                                            <p:txEl>
                                              <p:pRg st="0" end="6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65" end="14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7" dur="500" fill="hold"/>
                                        <p:tgtEl>
                                          <p:spTgt spid="123">
                                            <p:txEl>
                                              <p:pRg st="65" end="14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8" dur="500" fill="hold"/>
                                        <p:tgtEl>
                                          <p:spTgt spid="123">
                                            <p:txEl>
                                              <p:pRg st="65" end="14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149" end="18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3" dur="500" fill="hold"/>
                                        <p:tgtEl>
                                          <p:spTgt spid="123">
                                            <p:txEl>
                                              <p:pRg st="149" end="18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4" dur="500" fill="hold"/>
                                        <p:tgtEl>
                                          <p:spTgt spid="123">
                                            <p:txEl>
                                              <p:pRg st="149" end="18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182" end="27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9" dur="500" fill="hold"/>
                                        <p:tgtEl>
                                          <p:spTgt spid="123">
                                            <p:txEl>
                                              <p:pRg st="182" end="27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0" dur="500" fill="hold"/>
                                        <p:tgtEl>
                                          <p:spTgt spid="123">
                                            <p:txEl>
                                              <p:pRg st="182" end="27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274" end="37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05" dur="500" fill="hold"/>
                                        <p:tgtEl>
                                          <p:spTgt spid="123">
                                            <p:txEl>
                                              <p:pRg st="274" end="37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6" dur="500" fill="hold"/>
                                        <p:tgtEl>
                                          <p:spTgt spid="123">
                                            <p:txEl>
                                              <p:pRg st="274" end="37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371" end="57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1" dur="500" fill="hold"/>
                                        <p:tgtEl>
                                          <p:spTgt spid="123">
                                            <p:txEl>
                                              <p:pRg st="371" end="57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2" dur="500" fill="hold"/>
                                        <p:tgtEl>
                                          <p:spTgt spid="123">
                                            <p:txEl>
                                              <p:pRg st="371" end="57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571" end="58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7" dur="500" fill="hold"/>
                                        <p:tgtEl>
                                          <p:spTgt spid="123">
                                            <p:txEl>
                                              <p:pRg st="571" end="58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8" dur="500" fill="hold"/>
                                        <p:tgtEl>
                                          <p:spTgt spid="123">
                                            <p:txEl>
                                              <p:pRg st="571" end="58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Shape 1"/>
          <p:cNvSpPr txBox="1"/>
          <p:nvPr/>
        </p:nvSpPr>
        <p:spPr>
          <a:xfrm>
            <a:off x="251640" y="548640"/>
            <a:ext cx="8434800" cy="55771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           </a:t>
            </a:r>
            <a:r>
              <a:rPr b="1" lang="it-IT" sz="3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Attenzione mantenuta 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Suonare un campanello durante la lettura di un racconto. Il bambino deve alzare la tesserina con l’illustrazione di quella  parte del racconto  , che si sta leggendo,oppure ripetere (definire prima la regola)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Utilizzare strumenti per misurare il tempo. Sollecitare i bambini a controllare quanto tempo riescono a mantenere l’attenzione.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Colorare le regioni di un disegno contrassegnate con il pallino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Gioco dello specchio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it-I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Gioco dello specchio con un compagno.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Labirinti 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Assegnare a bambini o piccoli gruppi un ruolo descritto in un racconto. Ogni volta che viene nominato il personaggio il bambino o il gruppo mimerà il personaggio citato.(</a:t>
            </a:r>
            <a:r>
              <a:rPr b="1" lang="it-I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il capo dei briganti)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</a:t>
            </a:r>
            <a:r>
              <a:rPr b="1" lang="it-I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chiedere sempre “ come hai fatto?”/ascoltare strategia usata/ipotizzarne altre ,se il compito non è riuscito/riprovare                  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6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it-IT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Dott.ssa Manuela Monti  tel.3471893852 www.manuelamonti.it</a:t>
            </a:r>
            <a:endParaRPr b="0" lang="it-I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timing>
    <p:tnLst>
      <p:par>
        <p:cTn id="219" dur="indefinite" restart="never" nodeType="tmRoot">
          <p:childTnLst>
            <p:seq>
              <p:cTn id="220" dur="indefinite" nodeType="mainSeq">
                <p:childTnLst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4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25" dur="500" fill="hold"/>
                                        <p:tgtEl>
                                          <p:spTgt spid="125">
                                            <p:txEl>
                                              <p:pRg st="0" end="4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6" dur="500" fill="hold"/>
                                        <p:tgtEl>
                                          <p:spTgt spid="125">
                                            <p:txEl>
                                              <p:pRg st="0" end="4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41" end="25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1" dur="500" fill="hold"/>
                                        <p:tgtEl>
                                          <p:spTgt spid="125">
                                            <p:txEl>
                                              <p:pRg st="41" end="25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2" dur="500" fill="hold"/>
                                        <p:tgtEl>
                                          <p:spTgt spid="125">
                                            <p:txEl>
                                              <p:pRg st="41" end="25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250" end="37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7" dur="500" fill="hold"/>
                                        <p:tgtEl>
                                          <p:spTgt spid="125">
                                            <p:txEl>
                                              <p:pRg st="250" end="37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8" dur="500" fill="hold"/>
                                        <p:tgtEl>
                                          <p:spTgt spid="125">
                                            <p:txEl>
                                              <p:pRg st="250" end="37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378" end="44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43" dur="500" fill="hold"/>
                                        <p:tgtEl>
                                          <p:spTgt spid="125">
                                            <p:txEl>
                                              <p:pRg st="378" end="44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4" dur="500" fill="hold"/>
                                        <p:tgtEl>
                                          <p:spTgt spid="125">
                                            <p:txEl>
                                              <p:pRg st="378" end="44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442" end="46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49" dur="500" fill="hold"/>
                                        <p:tgtEl>
                                          <p:spTgt spid="125">
                                            <p:txEl>
                                              <p:pRg st="442" end="46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0" dur="500" fill="hold"/>
                                        <p:tgtEl>
                                          <p:spTgt spid="125">
                                            <p:txEl>
                                              <p:pRg st="442" end="46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463" end="50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5" dur="500" fill="hold"/>
                                        <p:tgtEl>
                                          <p:spTgt spid="125">
                                            <p:txEl>
                                              <p:pRg st="463" end="50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6" dur="500" fill="hold"/>
                                        <p:tgtEl>
                                          <p:spTgt spid="125">
                                            <p:txEl>
                                              <p:pRg st="463" end="50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501" end="5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61" dur="500" fill="hold"/>
                                        <p:tgtEl>
                                          <p:spTgt spid="125">
                                            <p:txEl>
                                              <p:pRg st="501" end="5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2" dur="500" fill="hold"/>
                                        <p:tgtEl>
                                          <p:spTgt spid="125">
                                            <p:txEl>
                                              <p:pRg st="501" end="5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512" end="70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67" dur="500" fill="hold"/>
                                        <p:tgtEl>
                                          <p:spTgt spid="125">
                                            <p:txEl>
                                              <p:pRg st="512" end="70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8" dur="500" fill="hold"/>
                                        <p:tgtEl>
                                          <p:spTgt spid="125">
                                            <p:txEl>
                                              <p:pRg st="512" end="70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704" end="84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3" dur="500" fill="hold"/>
                                        <p:tgtEl>
                                          <p:spTgt spid="125">
                                            <p:txEl>
                                              <p:pRg st="704" end="84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4" dur="500" fill="hold"/>
                                        <p:tgtEl>
                                          <p:spTgt spid="125">
                                            <p:txEl>
                                              <p:pRg st="704" end="84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extShape 1"/>
          <p:cNvSpPr txBox="1"/>
          <p:nvPr/>
        </p:nvSpPr>
        <p:spPr>
          <a:xfrm>
            <a:off x="457200" y="274680"/>
            <a:ext cx="8229240" cy="7776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it-IT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Azioni allo specchio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8" name="TextShape 2"/>
          <p:cNvSpPr txBox="1"/>
          <p:nvPr/>
        </p:nvSpPr>
        <p:spPr>
          <a:xfrm>
            <a:off x="457200" y="1124640"/>
            <a:ext cx="8229240" cy="50011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Alzare e abbassare prima l’una poi l’altra, poi entrambe le mani.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Piegare prima l’una, poi l’altra, poi entrambe le braccia per toccarsi le spalle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Saltellare prima su un piede , poi sull’altro, poi su entrambi i piedi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Battere le mani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Toccarsi la testa prima con una poi con l’altra, poi con entrambe le mani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Coprirsi il viso con le mani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Ridere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Aprire e chiudere gli occhi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Gonfiare le guance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Strizzare prima uno, poi l’altro, poi entrambi gli occhi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Ruotare il capo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Mimare azioni di vita quotidiana come : mangiare, dormire, lavarsi i denti etc 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9" name="TextShape 3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it-IT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Dott.ssa Manuela Monti  tel.3471893852 www.manuelamonti.it</a:t>
            </a:r>
            <a:endParaRPr b="0" lang="it-I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130" name="Segnaposto contenuto 4" descr=""/>
          <p:cNvPicPr/>
          <p:nvPr/>
        </p:nvPicPr>
        <p:blipFill>
          <a:blip r:embed="rId1"/>
          <a:stretch/>
        </p:blipFill>
        <p:spPr>
          <a:xfrm>
            <a:off x="7020360" y="3429000"/>
            <a:ext cx="1223640" cy="136764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275" dur="indefinite" restart="never" nodeType="tmRoot">
          <p:childTnLst>
            <p:seq>
              <p:cTn id="27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extShape 1"/>
          <p:cNvSpPr txBox="1"/>
          <p:nvPr/>
        </p:nvSpPr>
        <p:spPr>
          <a:xfrm>
            <a:off x="539640" y="188640"/>
            <a:ext cx="8229240" cy="863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it-IT" sz="36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Attenzione divisa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2" name="TextShape 2"/>
          <p:cNvSpPr txBox="1"/>
          <p:nvPr/>
        </p:nvSpPr>
        <p:spPr>
          <a:xfrm>
            <a:off x="457200" y="908640"/>
            <a:ext cx="8229240" cy="52171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b="0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Favole intrecciate: il bambino deve alzare il cartoncino con l’immagine della storia ogni volta che la storia predomina sull’altra (vedi storia)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Durante la lettura di una storia i bambini dovranno fare segni diversi per nomi di animali, colori,oggetti( concordando prima)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Il bambino deve fare un segno con un colore più spesso o sottile a seconda dell’intensità del suono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Battere i piedi quando si nomina un colore, alzare la mano quando si nomina un animale etc.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Fare gesti diversi se si nominano animali che vivono in cielo, sulla terra , nell’acqua. (esercizio)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3" name="TextShape 3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it-IT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Dott.ssa Manuela Monti  tel.3471893852 www.manuelamonti.it</a:t>
            </a:r>
            <a:endParaRPr b="0" lang="it-I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timing>
    <p:tnLst>
      <p:par>
        <p:cTn id="277" dur="indefinite" restart="never" nodeType="tmRoot">
          <p:childTnLst>
            <p:seq>
              <p:cTn id="278" dur="indefinite" nodeType="mainSeq">
                <p:childTnLst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83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14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89" dur="500" fill="hold"/>
                                        <p:tgtEl>
                                          <p:spTgt spid="132">
                                            <p:txEl>
                                              <p:pRg st="0" end="14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0" dur="500" fill="hold"/>
                                        <p:tgtEl>
                                          <p:spTgt spid="132">
                                            <p:txEl>
                                              <p:pRg st="0" end="14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46" end="27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5" dur="500" fill="hold"/>
                                        <p:tgtEl>
                                          <p:spTgt spid="132">
                                            <p:txEl>
                                              <p:pRg st="146" end="27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6" dur="500" fill="hold"/>
                                        <p:tgtEl>
                                          <p:spTgt spid="132">
                                            <p:txEl>
                                              <p:pRg st="146" end="27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273" end="37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01" dur="500" fill="hold"/>
                                        <p:tgtEl>
                                          <p:spTgt spid="132">
                                            <p:txEl>
                                              <p:pRg st="273" end="37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2" dur="500" fill="hold"/>
                                        <p:tgtEl>
                                          <p:spTgt spid="132">
                                            <p:txEl>
                                              <p:pRg st="273" end="37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373" end="46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07" dur="500" fill="hold"/>
                                        <p:tgtEl>
                                          <p:spTgt spid="132">
                                            <p:txEl>
                                              <p:pRg st="373" end="46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8" dur="500" fill="hold"/>
                                        <p:tgtEl>
                                          <p:spTgt spid="132">
                                            <p:txEl>
                                              <p:pRg st="373" end="46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465" end="56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3" dur="500" fill="hold"/>
                                        <p:tgtEl>
                                          <p:spTgt spid="132">
                                            <p:txEl>
                                              <p:pRg st="465" end="56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4" dur="500" fill="hold"/>
                                        <p:tgtEl>
                                          <p:spTgt spid="132">
                                            <p:txEl>
                                              <p:pRg st="465" end="56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it-IT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Riflessione metacognitiva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5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Cosa è stato necessario per fare bene?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(Se si sono riscontrate difficoltà) cosa è andato storto?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Secondo te cosa si potrebbe fare per andare  meglio?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6" name="TextShape 3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it-IT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Dott.ssa Manuela Monti  tel.3471893852 www.manuelamonti.it</a:t>
            </a:r>
            <a:endParaRPr b="0" lang="it-I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137" name="Segnaposto contenuto 4" descr=""/>
          <p:cNvPicPr/>
          <p:nvPr/>
        </p:nvPicPr>
        <p:blipFill>
          <a:blip r:embed="rId1"/>
          <a:stretch/>
        </p:blipFill>
        <p:spPr>
          <a:xfrm>
            <a:off x="5436000" y="3861000"/>
            <a:ext cx="2808000" cy="223200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315" dur="indefinite" restart="never" nodeType="tmRoot">
          <p:childTnLst>
            <p:seq>
              <p:cTn id="3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it-IT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Memoria di lavoro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9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343080" indent="-342720">
              <a:lnSpc>
                <a:spcPct val="100000"/>
              </a:lnSpc>
            </a:pPr>
            <a:r>
              <a:rPr b="0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Intesa come F.E. che trattiene le informazioni e opera su di esse.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</a:pPr>
            <a:r>
              <a:rPr b="0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Il bambino non deve soltanto mantenere l’informazione ma selezionarla, inibire ciò che non serve e mettere in atto un controllo attentivo che gli consenta di operare.(strategie) 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0" name="TextShape 3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it-IT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Dott.ssa Manuela Monti  tel.3471893852 www.manuelamonti.it</a:t>
            </a:r>
            <a:endParaRPr b="0" lang="it-I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timing>
    <p:tnLst>
      <p:par>
        <p:cTn id="317" dur="indefinite" restart="never" nodeType="tmRoot">
          <p:childTnLst>
            <p:seq>
              <p:cTn id="3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it-IT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Cosa mi aiuta a ricordare.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2" name="TextShape 2"/>
          <p:cNvSpPr txBox="1"/>
          <p:nvPr/>
        </p:nvSpPr>
        <p:spPr>
          <a:xfrm>
            <a:off x="457200" y="1268640"/>
            <a:ext cx="8229240" cy="48571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Capisco cosa devo fare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Seleziono l’informazione che mi serve e inibisco cosa non è pertinente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Trovo una strategia per ricordare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Controllo se ricordo tutto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3" name="TextShape 3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it-IT" sz="12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Dott.ssa Manuela Monti  tel.3471893852 www.manuelamonti.it</a:t>
            </a:r>
            <a:endParaRPr b="0" lang="it-I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144" name="Picture 2" descr=""/>
          <p:cNvPicPr/>
          <p:nvPr/>
        </p:nvPicPr>
        <p:blipFill>
          <a:blip r:embed="rId1"/>
          <a:stretch/>
        </p:blipFill>
        <p:spPr>
          <a:xfrm>
            <a:off x="5652000" y="3623040"/>
            <a:ext cx="2664000" cy="22539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19" dur="indefinite" restart="never" nodeType="tmRoot">
          <p:childTnLst>
            <p:seq>
              <p:cTn id="320" dur="indefinite" nodeType="mainSeq">
                <p:childTnLst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2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3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3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0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40" dur="500"/>
                                        <p:tgtEl>
                                          <p:spTgt spid="142">
                                            <p:txEl>
                                              <p:pRg st="0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23" end="9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45" dur="500"/>
                                        <p:tgtEl>
                                          <p:spTgt spid="142">
                                            <p:txEl>
                                              <p:pRg st="23" end="9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94" end="1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50" dur="500"/>
                                        <p:tgtEl>
                                          <p:spTgt spid="142">
                                            <p:txEl>
                                              <p:pRg st="94" end="12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128" end="15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55" dur="500"/>
                                        <p:tgtEl>
                                          <p:spTgt spid="142">
                                            <p:txEl>
                                              <p:pRg st="128" end="15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extShape 1"/>
          <p:cNvSpPr txBox="1"/>
          <p:nvPr/>
        </p:nvSpPr>
        <p:spPr>
          <a:xfrm>
            <a:off x="457200" y="404640"/>
            <a:ext cx="8229240" cy="57211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1" lang="it-IT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               </a:t>
            </a:r>
            <a:r>
              <a:rPr b="1" lang="it-IT" sz="36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ATTIVITA’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Per ricordare selettivamente informazioni rilevanti e inibire quelle irrilevanti</a:t>
            </a:r>
            <a:r>
              <a:rPr b="0" lang="it-IT" sz="24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 chiedere come hanno fatto ed eventualmente indicare/trovare strategia</a:t>
            </a:r>
            <a:r>
              <a:rPr b="0" lang="it-IT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)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</a:t>
            </a: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Presentare immagini di oggetti: chiedere di ricordare solo alcuni di   essi    nell’esatto ordine in cui sono stati detti.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</a:t>
            </a: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Presentare un’immagine ,lasciare del tempo per memorizzarla e poi chiedere solo particolari di una parte di essa.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Ripetere parole o numeri nell’esatto ordine in cui si sono pronunciate o nell’ordine inverso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L’amico smemorato</a:t>
            </a: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: aiutare l’amico a fare la spesa o acquisti vari dopo aver osservato una serie di  prodotti insieme ad altri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Leggere un brano che cita i colori con cui viene colorato un ambiente o un oggetto. Far ricordare i colori da utilizzare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Memory  (anche memoria visuo spaziale)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6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it-IT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Dott.ssa Manuela Monti  tel.3471893852 www.manuelamonti.it</a:t>
            </a:r>
            <a:endParaRPr b="0" lang="it-I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transition>
    <p:wipe dir="d"/>
  </p:transition>
  <p:timing>
    <p:tnLst>
      <p:par>
        <p:cTn id="356" dur="indefinite" restart="never" nodeType="tmRoot">
          <p:childTnLst>
            <p:seq>
              <p:cTn id="357" dur="indefinite" nodeType="mainSeq">
                <p:childTnLst>
                  <p:par>
                    <p:cTn id="358" fill="hold">
                      <p:stCondLst>
                        <p:cond delay="indefinite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62" dur="500" fill="hold"/>
                                        <p:tgtEl>
                                          <p:spTgt spid="145">
                                            <p:txEl>
                                              <p:pRg st="0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3" dur="500" fill="hold"/>
                                        <p:tgtEl>
                                          <p:spTgt spid="145">
                                            <p:txEl>
                                              <p:pRg st="0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4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33" end="18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66" dur="500" fill="hold"/>
                                        <p:tgtEl>
                                          <p:spTgt spid="145">
                                            <p:txEl>
                                              <p:pRg st="33" end="18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7" dur="500" fill="hold"/>
                                        <p:tgtEl>
                                          <p:spTgt spid="145">
                                            <p:txEl>
                                              <p:pRg st="33" end="18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186" end="3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2" dur="500" fill="hold"/>
                                        <p:tgtEl>
                                          <p:spTgt spid="145">
                                            <p:txEl>
                                              <p:pRg st="186" end="3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3" dur="500" fill="hold"/>
                                        <p:tgtEl>
                                          <p:spTgt spid="145">
                                            <p:txEl>
                                              <p:pRg st="186" end="3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4" fill="hold">
                      <p:stCondLst>
                        <p:cond delay="indefinite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316" end="43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8" dur="500" fill="hold"/>
                                        <p:tgtEl>
                                          <p:spTgt spid="145">
                                            <p:txEl>
                                              <p:pRg st="316" end="43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9" dur="500" fill="hold"/>
                                        <p:tgtEl>
                                          <p:spTgt spid="145">
                                            <p:txEl>
                                              <p:pRg st="316" end="43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0" fill="hold">
                      <p:stCondLst>
                        <p:cond delay="indefinite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436" end="5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84" dur="500" fill="hold"/>
                                        <p:tgtEl>
                                          <p:spTgt spid="145">
                                            <p:txEl>
                                              <p:pRg st="436" end="52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5" dur="500" fill="hold"/>
                                        <p:tgtEl>
                                          <p:spTgt spid="145">
                                            <p:txEl>
                                              <p:pRg st="436" end="52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6" fill="hold">
                      <p:stCondLst>
                        <p:cond delay="indefinite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529" end="65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90" dur="500" fill="hold"/>
                                        <p:tgtEl>
                                          <p:spTgt spid="145">
                                            <p:txEl>
                                              <p:pRg st="529" end="65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91" dur="500" fill="hold"/>
                                        <p:tgtEl>
                                          <p:spTgt spid="145">
                                            <p:txEl>
                                              <p:pRg st="529" end="65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2" fill="hold">
                      <p:stCondLst>
                        <p:cond delay="indefinite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656" end="77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96" dur="500" fill="hold"/>
                                        <p:tgtEl>
                                          <p:spTgt spid="145">
                                            <p:txEl>
                                              <p:pRg st="656" end="77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97" dur="500" fill="hold"/>
                                        <p:tgtEl>
                                          <p:spTgt spid="145">
                                            <p:txEl>
                                              <p:pRg st="656" end="77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8" fill="hold">
                      <p:stCondLst>
                        <p:cond delay="indefinite"/>
                      </p:stCondLst>
                      <p:childTnLst>
                        <p:par>
                          <p:cTn id="399" fill="hold">
                            <p:stCondLst>
                              <p:cond delay="0"/>
                            </p:stCondLst>
                            <p:childTnLst>
                              <p:par>
                                <p:cTn id="400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777" end="8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02" dur="500" fill="hold"/>
                                        <p:tgtEl>
                                          <p:spTgt spid="145">
                                            <p:txEl>
                                              <p:pRg st="777" end="8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3" dur="500" fill="hold"/>
                                        <p:tgtEl>
                                          <p:spTgt spid="145">
                                            <p:txEl>
                                              <p:pRg st="777" end="8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it-IT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b="0" lang="it-IT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Funzioni esecutive</a:t>
            </a:r>
            <a:r>
              <a:rPr b="0" lang="it-IT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6" name="TextShape 2"/>
          <p:cNvSpPr txBox="1"/>
          <p:nvPr/>
        </p:nvSpPr>
        <p:spPr>
          <a:xfrm>
            <a:off x="611640" y="162864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343080" indent="-342720">
              <a:lnSpc>
                <a:spcPct val="100000"/>
              </a:lnSpc>
            </a:pPr>
            <a:r>
              <a:rPr b="0" lang="it-IT" sz="32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Capacità cognitive che rendono un individuo in grado di eseguire un comportamento indipendente, finalizzato e adattivo. ( Muriel Lezak):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</a:pPr>
            <a:r>
              <a:rPr b="0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Attivazione e regolazione dei processi attentivi volontari, capacità di astrazione e ragionamento,programmazione di strategie per il problem solving,flessibilità cognitiva, abilità di pianificazione, inibizione, memoria di lavoro, regolazione del comportamento emotivo…..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</a:pPr>
            <a:r>
              <a:rPr b="0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(In via di sviluppo in età prescolare)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 algn="just">
              <a:lnSpc>
                <a:spcPct val="100000"/>
              </a:lnSpc>
            </a:pPr>
            <a:r>
              <a:rPr b="1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Proviamo ad individuarle nelle difficoltà che, principalmente, abitano nelle nostre classi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 algn="ctr">
              <a:lnSpc>
                <a:spcPct val="100000"/>
              </a:lnSpc>
            </a:pPr>
            <a:r>
              <a:rPr b="1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7" name="TextShape 3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it-IT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Dott.ssa Manuela Monti  tel.3471893852 www.manuelamonti.it</a:t>
            </a:r>
            <a:endParaRPr b="0" lang="it-I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88" name="Immagine 4" descr=""/>
          <p:cNvPicPr/>
          <p:nvPr/>
        </p:nvPicPr>
        <p:blipFill>
          <a:blip r:embed="rId1"/>
          <a:stretch/>
        </p:blipFill>
        <p:spPr>
          <a:xfrm>
            <a:off x="7307640" y="0"/>
            <a:ext cx="1836000" cy="165600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8" dur="indefinite" restart="never" nodeType="tmRoot">
          <p:childTnLst>
            <p:seq>
              <p:cTn id="9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just">
              <a:lnSpc>
                <a:spcPct val="100000"/>
              </a:lnSpc>
            </a:pPr>
            <a:r>
              <a:rPr b="1" lang="it-IT" sz="24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Ricordare selettivamente quanto richiesto eseguendo un altro compito, senza che interferisca sul primo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8" name="TextShape 2"/>
          <p:cNvSpPr txBox="1"/>
          <p:nvPr/>
        </p:nvSpPr>
        <p:spPr>
          <a:xfrm>
            <a:off x="539640" y="155664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Chiedere di ricordare l’ultimo numero di una/due stringhe numeriche e recitarla dopo aver fatto movimenti in palestra o altro. 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b="0" lang="it-IT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Leggere una frase e chiedere di ricordare l’ultima parola oppure far memorizzare alcune parole… trattenere e ripetere dopo aver contato fino a 5 e aver girato su se stessi..o altro (renderlo un gioco a squadre dando ad ognuno una parte di un puzzle da comporre o altro..come compito interferente).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</a:pPr>
            <a:r>
              <a:rPr b="0" lang="it-IT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PRENDERE L’ABITUDINE A….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Chiedere al bambini come ha fatto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individuare se ha una strategia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scoprire come si può fare per fare meglio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b="1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stabilire una strategia 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riprovare.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9" name="TextShape 3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it-IT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Dott.ssa Manuela Monti  tel.3471893852 www.manuelamonti.it</a:t>
            </a:r>
            <a:endParaRPr b="0" lang="it-I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timing>
    <p:tnLst>
      <p:par>
        <p:cTn id="404" dur="indefinite" restart="never" nodeType="tmRoot">
          <p:childTnLst>
            <p:seq>
              <p:cTn id="405" dur="indefinite" nodeType="mainSeq">
                <p:childTnLst>
                  <p:par>
                    <p:cTn id="406" fill="hold">
                      <p:stCondLst>
                        <p:cond delay="indefinite"/>
                      </p:stCondLst>
                      <p:childTnLst>
                        <p:par>
                          <p:cTn id="407" fill="hold">
                            <p:stCondLst>
                              <p:cond delay="0"/>
                            </p:stCondLst>
                            <p:childTnLst>
                              <p:par>
                                <p:cTn id="408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10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2" fill="hold">
                      <p:stCondLst>
                        <p:cond delay="indefinite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0" end="1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16" dur="500" fill="hold"/>
                                        <p:tgtEl>
                                          <p:spTgt spid="148">
                                            <p:txEl>
                                              <p:pRg st="0" end="12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7" dur="500" fill="hold"/>
                                        <p:tgtEl>
                                          <p:spTgt spid="148">
                                            <p:txEl>
                                              <p:pRg st="0" end="12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8" fill="hold">
                      <p:stCondLst>
                        <p:cond delay="indefinite"/>
                      </p:stCondLst>
                      <p:childTnLst>
                        <p:par>
                          <p:cTn id="419" fill="hold">
                            <p:stCondLst>
                              <p:cond delay="0"/>
                            </p:stCondLst>
                            <p:childTnLst>
                              <p:par>
                                <p:cTn id="420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128" end="4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22" dur="500" fill="hold"/>
                                        <p:tgtEl>
                                          <p:spTgt spid="148">
                                            <p:txEl>
                                              <p:pRg st="128" end="42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3" dur="500" fill="hold"/>
                                        <p:tgtEl>
                                          <p:spTgt spid="148">
                                            <p:txEl>
                                              <p:pRg st="128" end="42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4" fill="hold">
                      <p:stCondLst>
                        <p:cond delay="indefinite"/>
                      </p:stCondLst>
                      <p:childTnLst>
                        <p:par>
                          <p:cTn id="425" fill="hold">
                            <p:stCondLst>
                              <p:cond delay="0"/>
                            </p:stCondLst>
                            <p:childTnLst>
                              <p:par>
                                <p:cTn id="426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427" end="45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28" dur="500" fill="hold"/>
                                        <p:tgtEl>
                                          <p:spTgt spid="148">
                                            <p:txEl>
                                              <p:pRg st="427" end="45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9" dur="500" fill="hold"/>
                                        <p:tgtEl>
                                          <p:spTgt spid="148">
                                            <p:txEl>
                                              <p:pRg st="427" end="45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0" fill="hold">
                      <p:stCondLst>
                        <p:cond delay="indefinite"/>
                      </p:stCondLst>
                      <p:childTnLst>
                        <p:par>
                          <p:cTn id="431" fill="hold">
                            <p:stCondLst>
                              <p:cond delay="0"/>
                            </p:stCondLst>
                            <p:childTnLst>
                              <p:par>
                                <p:cTn id="432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452" end="48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4" dur="500" fill="hold"/>
                                        <p:tgtEl>
                                          <p:spTgt spid="148">
                                            <p:txEl>
                                              <p:pRg st="452" end="48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5" dur="500" fill="hold"/>
                                        <p:tgtEl>
                                          <p:spTgt spid="148">
                                            <p:txEl>
                                              <p:pRg st="452" end="48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6" fill="hold">
                      <p:stCondLst>
                        <p:cond delay="indefinite"/>
                      </p:stCondLst>
                      <p:childTnLst>
                        <p:par>
                          <p:cTn id="437" fill="hold">
                            <p:stCondLst>
                              <p:cond delay="0"/>
                            </p:stCondLst>
                            <p:childTnLst>
                              <p:par>
                                <p:cTn id="438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486" end="5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40" dur="500" fill="hold"/>
                                        <p:tgtEl>
                                          <p:spTgt spid="148">
                                            <p:txEl>
                                              <p:pRg st="486" end="5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1" dur="500" fill="hold"/>
                                        <p:tgtEl>
                                          <p:spTgt spid="148">
                                            <p:txEl>
                                              <p:pRg st="486" end="5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2" fill="hold">
                      <p:stCondLst>
                        <p:cond delay="indefinite"/>
                      </p:stCondLst>
                      <p:childTnLst>
                        <p:par>
                          <p:cTn id="443" fill="hold">
                            <p:stCondLst>
                              <p:cond delay="0"/>
                            </p:stCondLst>
                            <p:childTnLst>
                              <p:par>
                                <p:cTn id="444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518" end="56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46" dur="500" fill="hold"/>
                                        <p:tgtEl>
                                          <p:spTgt spid="148">
                                            <p:txEl>
                                              <p:pRg st="518" end="56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7" dur="500" fill="hold"/>
                                        <p:tgtEl>
                                          <p:spTgt spid="148">
                                            <p:txEl>
                                              <p:pRg st="518" end="56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8" fill="hold">
                      <p:stCondLst>
                        <p:cond delay="indefinite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560" end="58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52" dur="500" fill="hold"/>
                                        <p:tgtEl>
                                          <p:spTgt spid="148">
                                            <p:txEl>
                                              <p:pRg st="560" end="58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53" dur="500" fill="hold"/>
                                        <p:tgtEl>
                                          <p:spTgt spid="148">
                                            <p:txEl>
                                              <p:pRg st="560" end="58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4" fill="hold">
                      <p:stCondLst>
                        <p:cond delay="indefinite"/>
                      </p:stCondLst>
                      <p:childTnLst>
                        <p:par>
                          <p:cTn id="455" fill="hold">
                            <p:stCondLst>
                              <p:cond delay="0"/>
                            </p:stCondLst>
                            <p:childTnLst>
                              <p:par>
                                <p:cTn id="456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586" end="59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58" dur="500" fill="hold"/>
                                        <p:tgtEl>
                                          <p:spTgt spid="148">
                                            <p:txEl>
                                              <p:pRg st="586" end="59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59" dur="500" fill="hold"/>
                                        <p:tgtEl>
                                          <p:spTgt spid="148">
                                            <p:txEl>
                                              <p:pRg st="586" end="59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extShape 1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it-IT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Dott.ssa Manuela Monti  tel.3471893852 www.manuelamonti.it</a:t>
            </a:r>
            <a:endParaRPr b="0" lang="it-I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151" name="Picture 2" descr=""/>
          <p:cNvPicPr/>
          <p:nvPr/>
        </p:nvPicPr>
        <p:blipFill>
          <a:blip r:embed="rId1"/>
          <a:stretch/>
        </p:blipFill>
        <p:spPr>
          <a:xfrm>
            <a:off x="1835640" y="380520"/>
            <a:ext cx="4330080" cy="577368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460" dur="indefinite" restart="never" nodeType="tmRoot">
          <p:childTnLst>
            <p:seq>
              <p:cTn id="461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extShape 1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it-IT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Dott.ssa Manuela Monti  tel.3471893852 www.manuelamonti.it</a:t>
            </a:r>
            <a:endParaRPr b="0" lang="it-I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153" name="Picture 2" descr=""/>
          <p:cNvPicPr/>
          <p:nvPr/>
        </p:nvPicPr>
        <p:blipFill>
          <a:blip r:embed="rId1"/>
          <a:stretch/>
        </p:blipFill>
        <p:spPr>
          <a:xfrm>
            <a:off x="2399760" y="333360"/>
            <a:ext cx="4344120" cy="579240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462" dur="indefinite" restart="never" nodeType="tmRoot">
          <p:childTnLst>
            <p:seq>
              <p:cTn id="463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extShape 1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it-IT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Dott.ssa Manuela Monti  tel.3471893852 www.manuelamonti.it</a:t>
            </a:r>
            <a:endParaRPr b="0" lang="it-I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155" name="Picture 2" descr=""/>
          <p:cNvPicPr/>
          <p:nvPr/>
        </p:nvPicPr>
        <p:blipFill>
          <a:blip r:embed="rId1"/>
          <a:stretch/>
        </p:blipFill>
        <p:spPr>
          <a:xfrm>
            <a:off x="2480760" y="549360"/>
            <a:ext cx="4182480" cy="557640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464" dur="indefinite" restart="never" nodeType="tmRoot">
          <p:childTnLst>
            <p:seq>
              <p:cTn id="465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extShape 1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it-IT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Dott.ssa Manuela Monti  tel.3471893852 www.manuelamonti.it</a:t>
            </a:r>
            <a:endParaRPr b="0" lang="it-I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157" name="Picture 2" descr=""/>
          <p:cNvPicPr/>
          <p:nvPr/>
        </p:nvPicPr>
        <p:blipFill>
          <a:blip r:embed="rId1"/>
          <a:stretch/>
        </p:blipFill>
        <p:spPr>
          <a:xfrm>
            <a:off x="2426400" y="404640"/>
            <a:ext cx="4290480" cy="572112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466" dur="indefinite" restart="never" nodeType="tmRoot">
          <p:childTnLst>
            <p:seq>
              <p:cTn id="467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extShape 1"/>
          <p:cNvSpPr txBox="1"/>
          <p:nvPr/>
        </p:nvSpPr>
        <p:spPr>
          <a:xfrm>
            <a:off x="1619640" y="260640"/>
            <a:ext cx="892872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it-IT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Impulsività/iperattività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9" name="TextShape 2"/>
          <p:cNvSpPr txBox="1"/>
          <p:nvPr/>
        </p:nvSpPr>
        <p:spPr>
          <a:xfrm>
            <a:off x="457200" y="2133000"/>
            <a:ext cx="8229240" cy="39931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Controllo della risposta impulsiva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Tolleranza dell’attesa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Tolleranza all’insuccesso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Pianificazione del compito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Uso del dialogo interiore: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b="0" lang="it-IT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Mi fermo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b="0" lang="it-IT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Cosa devo fare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b="0" lang="it-IT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Come devo fare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b="0" lang="it-IT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Lavoro senza fretta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0" name="TextShape 3"/>
          <p:cNvSpPr txBox="1"/>
          <p:nvPr/>
        </p:nvSpPr>
        <p:spPr>
          <a:xfrm>
            <a:off x="3132000" y="638136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it-IT" sz="12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Dott.ssa Manuela Monti  tel.3471893852 www.manuelamonti.it</a:t>
            </a:r>
            <a:endParaRPr b="0" lang="it-I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161" name="Picture 2" descr=""/>
          <p:cNvPicPr/>
          <p:nvPr/>
        </p:nvPicPr>
        <p:blipFill>
          <a:blip r:embed="rId1"/>
          <a:stretch/>
        </p:blipFill>
        <p:spPr>
          <a:xfrm>
            <a:off x="155520" y="116640"/>
            <a:ext cx="2687760" cy="1944000"/>
          </a:xfrm>
          <a:prstGeom prst="rect">
            <a:avLst/>
          </a:prstGeom>
          <a:ln>
            <a:noFill/>
          </a:ln>
        </p:spPr>
      </p:pic>
      <p:pic>
        <p:nvPicPr>
          <p:cNvPr id="162" name="Picture 2" descr=""/>
          <p:cNvPicPr/>
          <p:nvPr/>
        </p:nvPicPr>
        <p:blipFill>
          <a:blip r:embed="rId2"/>
          <a:stretch/>
        </p:blipFill>
        <p:spPr>
          <a:xfrm>
            <a:off x="6948360" y="4797000"/>
            <a:ext cx="1485720" cy="1142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68" dur="indefinite" restart="never" nodeType="tmRoot">
          <p:childTnLst>
            <p:seq>
              <p:cTn id="469" dur="indefinite" nodeType="mainSeq">
                <p:childTnLst>
                  <p:par>
                    <p:cTn id="470" fill="hold">
                      <p:stCondLst>
                        <p:cond delay="indefinite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7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5" fill="hold">
                      <p:stCondLst>
                        <p:cond delay="indefinite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3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79" dur="500"/>
                                        <p:tgtEl>
                                          <p:spTgt spid="159">
                                            <p:txEl>
                                              <p:pRg st="0" end="3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0" fill="hold">
                      <p:stCondLst>
                        <p:cond delay="indefinite"/>
                      </p:stCondLst>
                      <p:childTnLst>
                        <p:par>
                          <p:cTn id="481" fill="hold">
                            <p:stCondLst>
                              <p:cond delay="0"/>
                            </p:stCondLst>
                            <p:childTnLst>
                              <p:par>
                                <p:cTn id="482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35" end="5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84" dur="500"/>
                                        <p:tgtEl>
                                          <p:spTgt spid="159">
                                            <p:txEl>
                                              <p:pRg st="35" end="5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5" fill="hold">
                      <p:stCondLst>
                        <p:cond delay="indefinite"/>
                      </p:stCondLst>
                      <p:childTnLst>
                        <p:par>
                          <p:cTn id="486" fill="hold">
                            <p:stCondLst>
                              <p:cond delay="0"/>
                            </p:stCondLst>
                            <p:childTnLst>
                              <p:par>
                                <p:cTn id="48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58" end="8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89" dur="500"/>
                                        <p:tgtEl>
                                          <p:spTgt spid="159">
                                            <p:txEl>
                                              <p:pRg st="58" end="8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0" fill="hold">
                      <p:stCondLst>
                        <p:cond delay="indefinite"/>
                      </p:stCondLst>
                      <p:childTnLst>
                        <p:par>
                          <p:cTn id="491" fill="hold">
                            <p:stCondLst>
                              <p:cond delay="0"/>
                            </p:stCondLst>
                            <p:childTnLst>
                              <p:par>
                                <p:cTn id="492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84" end="1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94" dur="500"/>
                                        <p:tgtEl>
                                          <p:spTgt spid="159">
                                            <p:txEl>
                                              <p:pRg st="84" end="1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5" fill="hold">
                      <p:stCondLst>
                        <p:cond delay="indefinite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111" end="13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99" dur="500"/>
                                        <p:tgtEl>
                                          <p:spTgt spid="159">
                                            <p:txEl>
                                              <p:pRg st="111" end="13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0" fill="hold">
                      <p:stCondLst>
                        <p:cond delay="indefinite"/>
                      </p:stCondLst>
                      <p:childTnLst>
                        <p:par>
                          <p:cTn id="501" fill="hold">
                            <p:stCondLst>
                              <p:cond delay="0"/>
                            </p:stCondLst>
                            <p:childTnLst>
                              <p:par>
                                <p:cTn id="502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138" end="14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04" dur="500"/>
                                        <p:tgtEl>
                                          <p:spTgt spid="159">
                                            <p:txEl>
                                              <p:pRg st="138" end="14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5" fill="hold">
                      <p:stCondLst>
                        <p:cond delay="indefinite"/>
                      </p:stCondLst>
                      <p:childTnLst>
                        <p:par>
                          <p:cTn id="506" fill="hold">
                            <p:stCondLst>
                              <p:cond delay="0"/>
                            </p:stCondLst>
                            <p:childTnLst>
                              <p:par>
                                <p:cTn id="50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147" end="16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09" dur="500"/>
                                        <p:tgtEl>
                                          <p:spTgt spid="159">
                                            <p:txEl>
                                              <p:pRg st="147" end="16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0" fill="hold">
                      <p:stCondLst>
                        <p:cond delay="indefinite"/>
                      </p:stCondLst>
                      <p:childTnLst>
                        <p:par>
                          <p:cTn id="511" fill="hold">
                            <p:stCondLst>
                              <p:cond delay="0"/>
                            </p:stCondLst>
                            <p:childTnLst>
                              <p:par>
                                <p:cTn id="512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162" end="17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14" dur="500"/>
                                        <p:tgtEl>
                                          <p:spTgt spid="159">
                                            <p:txEl>
                                              <p:pRg st="162" end="17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5" fill="hold">
                      <p:stCondLst>
                        <p:cond delay="indefinite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177" end="19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19" dur="500"/>
                                        <p:tgtEl>
                                          <p:spTgt spid="159">
                                            <p:txEl>
                                              <p:pRg st="177" end="19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0" fill="hold">
                      <p:stCondLst>
                        <p:cond delay="indefinite"/>
                      </p:stCondLst>
                      <p:childTnLst>
                        <p:par>
                          <p:cTn id="521" fill="hold">
                            <p:stCondLst>
                              <p:cond delay="0"/>
                            </p:stCondLst>
                            <p:childTnLst>
                              <p:par>
                                <p:cTn id="522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52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it-IT" sz="32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ATTIVITA’</a:t>
            </a:r>
            <a:r>
              <a:rPr b="0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b="0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Controllo della risposta impulsiva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4" name="TextShape 2"/>
          <p:cNvSpPr txBox="1"/>
          <p:nvPr/>
        </p:nvSpPr>
        <p:spPr>
          <a:xfrm>
            <a:off x="457200" y="1268640"/>
            <a:ext cx="8229240" cy="48571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Chiedere alternativamente il nome o il colore di un oggetto mostrato.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1-2-3 stella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Prestare attenzione alla voce non ai gesti o viceversa(la maestra o un compagno si tocca il naso mentre dice toccatevi la bocca)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Sacco pieno-sacco vuoto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Il semaforo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it-I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gioco del detective 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Esercizi di categorizzazione usando stesso materiale e criteri sempre diversi (flessibilità)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5" name="TextShape 3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it-IT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Dott.ssa Manuela Monti  tel.3471893852 www.manuelamonti.it</a:t>
            </a:r>
            <a:endParaRPr b="0" lang="it-I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timing>
    <p:tnLst>
      <p:par>
        <p:cTn id="525" dur="indefinite" restart="never" nodeType="tmRoot">
          <p:childTnLst>
            <p:seq>
              <p:cTn id="5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extShape 1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it-IT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Dott.ssa Manuela Monti  tel.3471893852 www.manuelamonti.it</a:t>
            </a:r>
            <a:endParaRPr b="0" lang="it-I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167" name="Picture 2" descr=""/>
          <p:cNvPicPr/>
          <p:nvPr/>
        </p:nvPicPr>
        <p:blipFill>
          <a:blip r:embed="rId1"/>
          <a:stretch/>
        </p:blipFill>
        <p:spPr>
          <a:xfrm>
            <a:off x="2637000" y="404640"/>
            <a:ext cx="3869640" cy="572112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527" dur="indefinite" restart="never" nodeType="tmRoot">
          <p:childTnLst>
            <p:seq>
              <p:cTn id="5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extShape 1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it-IT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Dott.ssa Manuela Monti  tel.3471893852 www.manuelamonti.it</a:t>
            </a:r>
            <a:endParaRPr b="0" lang="it-I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169" name="Picture 2" descr=""/>
          <p:cNvPicPr/>
          <p:nvPr/>
        </p:nvPicPr>
        <p:blipFill>
          <a:blip r:embed="rId1"/>
          <a:stretch/>
        </p:blipFill>
        <p:spPr>
          <a:xfrm>
            <a:off x="2573640" y="404640"/>
            <a:ext cx="3996720" cy="572112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529" dur="indefinite" restart="never" nodeType="tmRoot">
          <p:childTnLst>
            <p:seq>
              <p:cTn id="5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extShape 1"/>
          <p:cNvSpPr txBox="1"/>
          <p:nvPr/>
        </p:nvSpPr>
        <p:spPr>
          <a:xfrm>
            <a:off x="457200" y="476640"/>
            <a:ext cx="8229240" cy="56491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it-IT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Chi cerca trova </a:t>
            </a:r>
            <a:r>
              <a:rPr b="0" lang="it-IT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(fornire una serie di indizi per consentire al bambino di individuare lo stimolo target inibendo l’impulso a rispondere precipitosamente)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Nome o colore( mostrare oggetti o figure e chiedere nome o colore a secondo se la maestra o un compagno alza o abbassa una mano)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Riconoscere la sagoma giusta tra sagome sovrapposte 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it-IT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Quali dei due</a:t>
            </a:r>
            <a:r>
              <a:rPr b="0" lang="it-IT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Descrivere un oggetto tra altri simili e solo l’ultima caratteristica  fa comprendere cosa è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</a:pPr>
            <a:r>
              <a:rPr b="1" lang="it-IT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b="0" lang="it-IT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(individuare lo stimolo target in base ad una serie di indizi forniti al bambino)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</a:pPr>
            <a:r>
              <a:rPr b="0" lang="it-IT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CHIEDERE AL BAMBINO..COME HAI FATTO?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</a:pPr>
            <a:r>
              <a:rPr b="0" lang="it-IT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Ho ascoltato il primo indizio e ho risposto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</a:pPr>
            <a:r>
              <a:rPr b="0" lang="it-IT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Ho ascoltato un po’ di indizi e ho risposto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</a:pPr>
            <a:r>
              <a:rPr b="0" lang="it-IT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Ho ascoltato tutti gli indizi e ho risposto/ ho cancellato i personaggi sbagliati ed è restato quello giusto…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1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it-IT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Dott.ssa Manuela Monti  tel.3471893852 www.manuelamonti.it</a:t>
            </a:r>
            <a:endParaRPr b="0" lang="it-I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timing>
    <p:tnLst>
      <p:par>
        <p:cTn id="531" dur="indefinite" restart="never" nodeType="tmRoot">
          <p:childTnLst>
            <p:seq>
              <p:cTn id="5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1"/>
          <p:cNvSpPr txBox="1"/>
          <p:nvPr/>
        </p:nvSpPr>
        <p:spPr>
          <a:xfrm>
            <a:off x="611640" y="188640"/>
            <a:ext cx="7772040" cy="146952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it-IT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Disturbo di attenzione e iperattività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0" name="TextShape 2"/>
          <p:cNvSpPr txBox="1"/>
          <p:nvPr/>
        </p:nvSpPr>
        <p:spPr>
          <a:xfrm>
            <a:off x="1371600" y="3886200"/>
            <a:ext cx="6400440" cy="17521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>
              <a:lnSpc>
                <a:spcPct val="100000"/>
              </a:lnSpc>
            </a:pPr>
            <a:r>
              <a:rPr b="0" lang="it-IT" sz="3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Caratteristiche principali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" name="TextShape 3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it-IT" sz="12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Dott.ssa Manuela Monti  tel.3471893852</a:t>
            </a:r>
            <a:r>
              <a:rPr b="0" lang="it-IT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b="0" lang="it-IT" sz="12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www.manuelamonti.it</a:t>
            </a:r>
            <a:endParaRPr b="0" lang="it-I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92" name="Picture 2" descr=""/>
          <p:cNvPicPr/>
          <p:nvPr/>
        </p:nvPicPr>
        <p:blipFill>
          <a:blip r:embed="rId1"/>
          <a:stretch/>
        </p:blipFill>
        <p:spPr>
          <a:xfrm>
            <a:off x="195120" y="1186200"/>
            <a:ext cx="1872000" cy="2310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0" dur="indefinite" restart="never" nodeType="tmRoot">
          <p:childTnLst>
            <p:seq>
              <p:cTn id="11" dur="indefinite" nodeType="mainSeq">
                <p:childTnLst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extShape 1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it-IT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Dott.ssa Manuela Monti  tel.3471893852 www.manuelamonti.it</a:t>
            </a:r>
            <a:endParaRPr b="0" lang="it-I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173" name="Picture 2" descr=""/>
          <p:cNvPicPr/>
          <p:nvPr/>
        </p:nvPicPr>
        <p:blipFill>
          <a:blip r:embed="rId1"/>
          <a:stretch/>
        </p:blipFill>
        <p:spPr>
          <a:xfrm>
            <a:off x="2588760" y="476280"/>
            <a:ext cx="3966480" cy="564948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533" dur="indefinite" restart="never" nodeType="tmRoot">
          <p:childTnLst>
            <p:seq>
              <p:cTn id="5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extShape 1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it-IT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Dott.ssa Manuela Monti  tel.3471893852 www.manuelamonti.it</a:t>
            </a:r>
            <a:endParaRPr b="0" lang="it-I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175" name="Picture 2" descr=""/>
          <p:cNvPicPr/>
          <p:nvPr/>
        </p:nvPicPr>
        <p:blipFill>
          <a:blip r:embed="rId1"/>
          <a:stretch/>
        </p:blipFill>
        <p:spPr>
          <a:xfrm>
            <a:off x="2543760" y="404640"/>
            <a:ext cx="4056120" cy="5721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35" dur="indefinite" restart="never" nodeType="tmRoot">
          <p:childTnLst>
            <p:seq>
              <p:cTn id="5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extShape 1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it-IT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Dott.ssa Manuela Monti  tel.3471893852 www.manuelamonti.it</a:t>
            </a:r>
            <a:endParaRPr b="0" lang="it-I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177" name="Picture 2" descr=""/>
          <p:cNvPicPr/>
          <p:nvPr/>
        </p:nvPicPr>
        <p:blipFill>
          <a:blip r:embed="rId1"/>
          <a:stretch/>
        </p:blipFill>
        <p:spPr>
          <a:xfrm>
            <a:off x="2549160" y="692280"/>
            <a:ext cx="4044960" cy="543348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537" dur="indefinite" restart="never" nodeType="tmRoot">
          <p:childTnLst>
            <p:seq>
              <p:cTn id="5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extShape 1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it-IT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Dott.ssa Manuela Monti  tel.3471893852 www.manuelamonti.it</a:t>
            </a:r>
            <a:endParaRPr b="0" lang="it-I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179" name="Picture 2" descr=""/>
          <p:cNvPicPr/>
          <p:nvPr/>
        </p:nvPicPr>
        <p:blipFill>
          <a:blip r:embed="rId1"/>
          <a:stretch/>
        </p:blipFill>
        <p:spPr>
          <a:xfrm>
            <a:off x="2657160" y="333360"/>
            <a:ext cx="3829320" cy="579240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539" dur="indefinite" restart="never" nodeType="tmRoot">
          <p:childTnLst>
            <p:seq>
              <p:cTn id="5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extShape 1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it-IT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Dott.ssa Manuela Monti  tel.3471893852 www.manuelamonti.it</a:t>
            </a:r>
            <a:endParaRPr b="0" lang="it-I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181" name="Picture 2" descr=""/>
          <p:cNvPicPr/>
          <p:nvPr/>
        </p:nvPicPr>
        <p:blipFill>
          <a:blip r:embed="rId1"/>
          <a:stretch/>
        </p:blipFill>
        <p:spPr>
          <a:xfrm>
            <a:off x="2602800" y="333360"/>
            <a:ext cx="3938040" cy="579240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541" dur="indefinite" restart="never" nodeType="tmRoot">
          <p:childTnLst>
            <p:seq>
              <p:cTn id="5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extShape 1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it-IT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Dott.ssa Manuela Monti  tel.3471893852 www.manuelamonti.it</a:t>
            </a:r>
            <a:endParaRPr b="0" lang="it-I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183" name="Picture 2" descr=""/>
          <p:cNvPicPr/>
          <p:nvPr/>
        </p:nvPicPr>
        <p:blipFill>
          <a:blip r:embed="rId1"/>
          <a:stretch/>
        </p:blipFill>
        <p:spPr>
          <a:xfrm>
            <a:off x="2784960" y="476280"/>
            <a:ext cx="3574080" cy="564948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543" dur="indefinite" restart="never" nodeType="tmRoot">
          <p:childTnLst>
            <p:seq>
              <p:cTn id="54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extShape 1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it-IT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Dott.ssa Manuela Monti  tel.3471893852 www.manuelamonti.it</a:t>
            </a:r>
            <a:endParaRPr b="0" lang="it-I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185" name="Picture 2" descr=""/>
          <p:cNvPicPr/>
          <p:nvPr/>
        </p:nvPicPr>
        <p:blipFill>
          <a:blip r:embed="rId1"/>
          <a:stretch/>
        </p:blipFill>
        <p:spPr>
          <a:xfrm>
            <a:off x="2747520" y="476280"/>
            <a:ext cx="3648600" cy="564948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545" dur="indefinite" restart="never" nodeType="tmRoot">
          <p:childTnLst>
            <p:seq>
              <p:cTn id="54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extShape 1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it-IT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Dott.ssa Manuela Monti  tel.3471893852 www.manuelamonti.it</a:t>
            </a:r>
            <a:endParaRPr b="0" lang="it-I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187" name="Picture 2" descr=""/>
          <p:cNvPicPr/>
          <p:nvPr/>
        </p:nvPicPr>
        <p:blipFill>
          <a:blip r:embed="rId1"/>
          <a:stretch/>
        </p:blipFill>
        <p:spPr>
          <a:xfrm>
            <a:off x="2729880" y="476280"/>
            <a:ext cx="3683880" cy="564948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547" dur="indefinite" restart="never" nodeType="tmRoot">
          <p:childTnLst>
            <p:seq>
              <p:cTn id="54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extShape 1"/>
          <p:cNvSpPr txBox="1"/>
          <p:nvPr/>
        </p:nvSpPr>
        <p:spPr>
          <a:xfrm>
            <a:off x="9036360" y="332640"/>
            <a:ext cx="6913080" cy="1295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it-IT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Gli insegnanti ed un  bambino iperattivo in classe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89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it-IT" sz="12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Dott.ssa Manuela Monti  tel.3471893852 www.manuelamonti.it</a:t>
            </a:r>
            <a:endParaRPr b="0" lang="it-I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190" name="Picture 4" descr=""/>
          <p:cNvPicPr/>
          <p:nvPr/>
        </p:nvPicPr>
        <p:blipFill>
          <a:blip r:embed="rId1"/>
          <a:stretch/>
        </p:blipFill>
        <p:spPr>
          <a:xfrm>
            <a:off x="323640" y="260640"/>
            <a:ext cx="1583640" cy="1625760"/>
          </a:xfrm>
          <a:prstGeom prst="rect">
            <a:avLst/>
          </a:prstGeom>
          <a:ln>
            <a:noFill/>
          </a:ln>
        </p:spPr>
      </p:pic>
      <p:sp>
        <p:nvSpPr>
          <p:cNvPr id="191" name="CustomShape 3"/>
          <p:cNvSpPr/>
          <p:nvPr/>
        </p:nvSpPr>
        <p:spPr>
          <a:xfrm>
            <a:off x="323640" y="2061000"/>
            <a:ext cx="8712720" cy="4540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Per la didattica 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 bambini iperattivi, durante le lezioni, sono spesso occupati fisicamente e mentalmente  a fare altro , ( ruotare la penna, chiamare i compagni..). 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E’ importante mantenere alto il  livello di attenzione  attraverso il contatto oculare frequente e interrompendo la lezione chiedendo al bambino di ripetere. 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Tale richiesta deve essere fatta esclusivamente per comprendere “dov’è” assumendo un tono di complicità quasi a dire: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”</a:t>
            </a:r>
            <a:r>
              <a:rPr b="0" lang="it-IT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so che è più forte di te prestare attenzione altrove ma io sono qui per aiutarti” se necessario ripetere brevemente la parte di spiegazione che è andata persa.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549" dur="indefinite" restart="never" nodeType="tmRoot">
          <p:childTnLst>
            <p:seq>
              <p:cTn id="550" dur="indefinite" nodeType="mainSeq">
                <p:childTnLst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55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6" fill="hold">
                      <p:stCondLst>
                        <p:cond delay="indefinite"/>
                      </p:stCondLst>
                      <p:childTnLst>
                        <p:par>
                          <p:cTn id="557" fill="hold">
                            <p:stCondLst>
                              <p:cond delay="0"/>
                            </p:stCondLst>
                            <p:childTnLst>
                              <p:par>
                                <p:cTn id="558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6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1" fill="hold">
                      <p:stCondLst>
                        <p:cond delay="indefinite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65" dur="500"/>
                                        <p:tgtEl>
                                          <p:spTgt spid="191">
                                            <p:txEl>
                                              <p:pRg st="0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6" fill="hold">
                      <p:stCondLst>
                        <p:cond delay="indefinite"/>
                      </p:stCondLst>
                      <p:childTnLst>
                        <p:par>
                          <p:cTn id="567" fill="hold">
                            <p:stCondLst>
                              <p:cond delay="0"/>
                            </p:stCondLst>
                            <p:childTnLst>
                              <p:par>
                                <p:cTn id="568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18" end="16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70" dur="500"/>
                                        <p:tgtEl>
                                          <p:spTgt spid="191">
                                            <p:txEl>
                                              <p:pRg st="18" end="16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1" fill="hold">
                      <p:stCondLst>
                        <p:cond delay="indefinite"/>
                      </p:stCondLst>
                      <p:childTnLst>
                        <p:par>
                          <p:cTn id="572" fill="hold">
                            <p:stCondLst>
                              <p:cond delay="0"/>
                            </p:stCondLst>
                            <p:childTnLst>
                              <p:par>
                                <p:cTn id="57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168" end="3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75" dur="500"/>
                                        <p:tgtEl>
                                          <p:spTgt spid="191">
                                            <p:txEl>
                                              <p:pRg st="168" end="32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6" fill="hold">
                      <p:stCondLst>
                        <p:cond delay="indefinite"/>
                      </p:stCondLst>
                      <p:childTnLst>
                        <p:par>
                          <p:cTn id="577" fill="hold">
                            <p:stCondLst>
                              <p:cond delay="0"/>
                            </p:stCondLst>
                            <p:childTnLst>
                              <p:par>
                                <p:cTn id="578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327" end="44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80" dur="500"/>
                                        <p:tgtEl>
                                          <p:spTgt spid="191">
                                            <p:txEl>
                                              <p:pRg st="327" end="44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445" end="60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83" dur="500"/>
                                        <p:tgtEl>
                                          <p:spTgt spid="191">
                                            <p:txEl>
                                              <p:pRg st="445" end="60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Picture 4" descr=""/>
          <p:cNvPicPr/>
          <p:nvPr/>
        </p:nvPicPr>
        <p:blipFill>
          <a:blip r:embed="rId1"/>
          <a:stretch/>
        </p:blipFill>
        <p:spPr>
          <a:xfrm>
            <a:off x="755640" y="309960"/>
            <a:ext cx="1583640" cy="1625760"/>
          </a:xfrm>
          <a:prstGeom prst="rect">
            <a:avLst/>
          </a:prstGeom>
          <a:ln>
            <a:noFill/>
          </a:ln>
        </p:spPr>
      </p:pic>
      <p:sp>
        <p:nvSpPr>
          <p:cNvPr id="193" name="CustomShape 1"/>
          <p:cNvSpPr/>
          <p:nvPr/>
        </p:nvSpPr>
        <p:spPr>
          <a:xfrm>
            <a:off x="395640" y="2421000"/>
            <a:ext cx="8424720" cy="228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it-IT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Le consegne devono essere brevi e chiare. Indispensabile capire se il bambino ha compreso le istruzioni magari attraverso una semplice domanda: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                           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                             ” </a:t>
            </a:r>
            <a:r>
              <a:rPr b="0" lang="it-IT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cosa devi fare?”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4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it-IT" sz="12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Dott.ssa Manuela Monti  tel.3471893852 www.manuelamonti.it</a:t>
            </a:r>
            <a:endParaRPr b="0" lang="it-I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timing>
    <p:tnLst>
      <p:par>
        <p:cTn id="584" dur="indefinite" restart="never" nodeType="tmRoot">
          <p:childTnLst>
            <p:seq>
              <p:cTn id="585" dur="indefinite" nodeType="mainSeq">
                <p:childTnLst>
                  <p:par>
                    <p:cTn id="586" fill="hold">
                      <p:stCondLst>
                        <p:cond delay="indefinite"/>
                      </p:stCondLst>
                      <p:childTnLst>
                        <p:par>
                          <p:cTn id="587" fill="hold">
                            <p:stCondLst>
                              <p:cond delay="0"/>
                            </p:stCondLst>
                            <p:childTnLst>
                              <p:par>
                                <p:cTn id="588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90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1" fill="hold">
                      <p:stCondLst>
                        <p:cond delay="indefinite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0" end="14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95" dur="500"/>
                                        <p:tgtEl>
                                          <p:spTgt spid="193">
                                            <p:txEl>
                                              <p:pRg st="0" end="14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6" fill="hold">
                      <p:stCondLst>
                        <p:cond delay="indefinite"/>
                      </p:stCondLst>
                      <p:childTnLst>
                        <p:par>
                          <p:cTn id="597" fill="hold">
                            <p:stCondLst>
                              <p:cond delay="0"/>
                            </p:stCondLst>
                            <p:childTnLst>
                              <p:par>
                                <p:cTn id="598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180" end="23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00" dur="500"/>
                                        <p:tgtEl>
                                          <p:spTgt spid="193">
                                            <p:txEl>
                                              <p:pRg st="180" end="23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it-IT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DISATTENZIONE</a:t>
            </a:r>
            <a:r>
              <a:rPr b="0" lang="it-IT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4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 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Difficoltà a mantenere l’attenzione per un tempo prolungato. Il bambino non è incapace a concentrarsi su un compito ma tende a ricercare nuovi stimoli.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b="0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Passa da un’attività all’altra senza portarne a termine nessuna.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La problematica non investe l’attenzione selettiva quanto quella sostenuta che consente di mantenere l’attenzione nel tempo autodirezionandola e organizzandola. (metacognizione) 2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Il bambino fallisce nei processi inibitori degli stimoli interferenti mancando nel sostenere il processo attentivo nel senso di autodirigerlo 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Il bambino riesce a mantenere l’attenzione per compiti motivanti che sono spesso quelli che richiedono meno impegno cognitivo e strategico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5" name="TextShape 3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it-IT" sz="12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Dott.ssa Manuela Monti  tel.3471893852 www.manuelamonti.it</a:t>
            </a:r>
            <a:endParaRPr b="0" lang="it-I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96" name="Picture 2" descr=""/>
          <p:cNvPicPr/>
          <p:nvPr/>
        </p:nvPicPr>
        <p:blipFill>
          <a:blip r:embed="rId1"/>
          <a:stretch/>
        </p:blipFill>
        <p:spPr>
          <a:xfrm>
            <a:off x="472680" y="260640"/>
            <a:ext cx="1763640" cy="1654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4" dur="indefinite" restart="never" nodeType="tmRoot">
          <p:childTnLst>
            <p:seq>
              <p:cTn id="25" dur="indefinite" nodeType="mainSeq">
                <p:childTnLst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nodeType="click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2" end="15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out">
                                      <p:cBhvr additive="repl">
                                        <p:cTn id="35" dur="2000"/>
                                        <p:tgtEl>
                                          <p:spTgt spid="94">
                                            <p:txEl>
                                              <p:pRg st="2" end="15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nodeType="click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154" end="2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out">
                                      <p:cBhvr additive="repl">
                                        <p:cTn id="40" dur="2000"/>
                                        <p:tgtEl>
                                          <p:spTgt spid="94">
                                            <p:txEl>
                                              <p:pRg st="154" end="2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nodeType="click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220" end="40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out">
                                      <p:cBhvr additive="repl">
                                        <p:cTn id="45" dur="2000"/>
                                        <p:tgtEl>
                                          <p:spTgt spid="94">
                                            <p:txEl>
                                              <p:pRg st="220" end="40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nodeType="click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400" end="54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out">
                                      <p:cBhvr additive="repl">
                                        <p:cTn id="50" dur="2000"/>
                                        <p:tgtEl>
                                          <p:spTgt spid="94">
                                            <p:txEl>
                                              <p:pRg st="400" end="54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nodeType="click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543" end="68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out">
                                      <p:cBhvr additive="repl">
                                        <p:cTn id="55" dur="2000"/>
                                        <p:tgtEl>
                                          <p:spTgt spid="94">
                                            <p:txEl>
                                              <p:pRg st="543" end="68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it-IT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IMPULSIVITA’</a:t>
            </a:r>
            <a:r>
              <a:rPr b="0" lang="it-IT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8" name="TextShape 2"/>
          <p:cNvSpPr txBox="1"/>
          <p:nvPr/>
        </p:nvSpPr>
        <p:spPr>
          <a:xfrm>
            <a:off x="467640" y="1845000"/>
            <a:ext cx="8208720" cy="482400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Parla e agisce precipitosamente. Tende a dare una risposta prima che sia terminata una domanda, spesso sbagliando,tende a non rispettare i turni.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b="0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Mostra difficoltà a considerare le varie caratteristiche di un problema ,che deve affrontare, fatica ad individuare la strategia utile ad uno specifico compito( possiede poche strategie), non controlla l’applicazione del piano d’azione.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Questo modo di agire dipende dall’affrontare i problemi in modo poco strategico ma anche dall’incapacità di usare il  dialogo interiore come regolatore del proprio comportamento.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9" name="TextShape 3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it-IT" sz="12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Dott.ssa Manuela Monti  tel.3471893852 www.manuelamonti.it</a:t>
            </a:r>
            <a:endParaRPr b="0" lang="it-I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100" name="Picture 2" descr=""/>
          <p:cNvPicPr/>
          <p:nvPr/>
        </p:nvPicPr>
        <p:blipFill>
          <a:blip r:embed="rId1"/>
          <a:stretch/>
        </p:blipFill>
        <p:spPr>
          <a:xfrm>
            <a:off x="467640" y="116640"/>
            <a:ext cx="1979640" cy="1499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6" dur="indefinite" restart="never" nodeType="tmRoot">
          <p:childTnLst>
            <p:seq>
              <p:cTn id="57" dur="indefinite" nodeType="mainSeq">
                <p:childTnLst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6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nodeType="click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14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out">
                                      <p:cBhvr additive="repl">
                                        <p:cTn id="67" dur="2000"/>
                                        <p:tgtEl>
                                          <p:spTgt spid="98">
                                            <p:txEl>
                                              <p:pRg st="0" end="14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nodeType="click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146" end="38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out">
                                      <p:cBhvr additive="repl">
                                        <p:cTn id="72" dur="500"/>
                                        <p:tgtEl>
                                          <p:spTgt spid="98">
                                            <p:txEl>
                                              <p:pRg st="146" end="38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nodeType="click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384" end="56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out">
                                      <p:cBhvr additive="repl">
                                        <p:cTn id="77" dur="2000"/>
                                        <p:tgtEl>
                                          <p:spTgt spid="98">
                                            <p:txEl>
                                              <p:pRg st="384" end="56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it-IT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 </a:t>
            </a:r>
            <a:r>
              <a:rPr b="0" lang="it-IT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b="1" lang="it-IT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IPERATTIVITA’</a:t>
            </a:r>
            <a:r>
              <a:rPr b="0" lang="it-IT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2" name="TextShape 2"/>
          <p:cNvSpPr txBox="1"/>
          <p:nvPr/>
        </p:nvSpPr>
        <p:spPr>
          <a:xfrm>
            <a:off x="457200" y="2133000"/>
            <a:ext cx="8229240" cy="39931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Tende ad essere sempre in movimento ( si muove continuamente, agita mani e piedi anche da seduto, si alza e si mette a gironzolare in situazioni inadeguate( a scuola, al supermercato etc) manifesta comportamenti non finalizzati ad uno scopo preciso ( es battere le dita oppure vari oggetti aritmicamente,muoversi continuamente sulla sedia ..) può apparire maldestro nei movimenti, urtando le cose o addirittura cadendo. 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3" name="TextShape 3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it-IT" sz="12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Dott.ssa Manuela Monti  tel.3471893852 www.manuelamonti.it</a:t>
            </a:r>
            <a:endParaRPr b="0" lang="it-I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104" name="Picture 2" descr=""/>
          <p:cNvPicPr/>
          <p:nvPr/>
        </p:nvPicPr>
        <p:blipFill>
          <a:blip r:embed="rId1"/>
          <a:stretch/>
        </p:blipFill>
        <p:spPr>
          <a:xfrm>
            <a:off x="427320" y="188640"/>
            <a:ext cx="2447640" cy="1872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8" dur="indefinite" restart="never" nodeType="tmRoot">
          <p:childTnLst>
            <p:seq>
              <p:cTn id="79" dur="indefinite" nodeType="mainSeq">
                <p:childTnLst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4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0" dur="1000"/>
                                        <p:tgtEl>
                                          <p:spTgt spid="102">
                                            <p:txEl>
                                              <p:pRg st="0" end="4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91" dur="1000" fill="hold"/>
                                        <p:tgtEl>
                                          <p:spTgt spid="102">
                                            <p:txEl>
                                              <p:pRg st="0" end="4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2" dur="1000" fill="hold"/>
                                        <p:tgtEl>
                                          <p:spTgt spid="102">
                                            <p:txEl>
                                              <p:pRg st="0" end="4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extShape 1"/>
          <p:cNvSpPr txBox="1"/>
          <p:nvPr/>
        </p:nvSpPr>
        <p:spPr>
          <a:xfrm>
            <a:off x="611640" y="332640"/>
            <a:ext cx="8229240" cy="1583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it-IT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 </a:t>
            </a:r>
            <a:r>
              <a:rPr b="0" lang="it-IT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b="1" lang="it-IT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ALTRE CARATTERISTICHE</a:t>
            </a:r>
            <a:r>
              <a:rPr b="1" lang="it-IT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b="1" lang="it-IT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(secondarie)</a:t>
            </a:r>
            <a:r>
              <a:rPr b="0" lang="it-IT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6" name="TextShape 2"/>
          <p:cNvSpPr txBox="1"/>
          <p:nvPr/>
        </p:nvSpPr>
        <p:spPr>
          <a:xfrm>
            <a:off x="457200" y="2061000"/>
            <a:ext cx="8229240" cy="40651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Derivano dall’interazione di quelle primarie del disturbo e l’ambiente circostante: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Scarso rendimento scolastico e/o disturbi specifici di apprendimento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Bassa autostima ( alcuni mostrano autostima fluttuante)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Difficoltà con i compagni perché non rispetta le regole ed assume comportamenti inadeguati 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Aggressività verbale e fisica(in alcuni casi) legata a difficoltà nella gestione delle emozioni ( rabbia, frustrazione, vergogna che il bambino non riesce a contenere e determina risposte aggressive)   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7" name="TextShape 3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it-IT" sz="12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Dott.ssa Manuela Monti  tel.3471893852 www.manuelamonti.it</a:t>
            </a:r>
            <a:endParaRPr b="0" lang="it-I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108" name="Picture 2" descr=""/>
          <p:cNvPicPr/>
          <p:nvPr/>
        </p:nvPicPr>
        <p:blipFill>
          <a:blip r:embed="rId1"/>
          <a:stretch/>
        </p:blipFill>
        <p:spPr>
          <a:xfrm>
            <a:off x="251640" y="260640"/>
            <a:ext cx="1295640" cy="1511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3" dur="indefinite" restart="never" nodeType="tmRoot">
          <p:childTnLst>
            <p:seq>
              <p:cTn id="94" dur="indefinite" nodeType="mainSeq">
                <p:childTnLst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0" end="8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4" dur="500"/>
                                        <p:tgtEl>
                                          <p:spTgt spid="106">
                                            <p:txEl>
                                              <p:pRg st="0" end="8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84" end="15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9" dur="1000"/>
                                        <p:tgtEl>
                                          <p:spTgt spid="106">
                                            <p:txEl>
                                              <p:pRg st="84" end="15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10" dur="1000" fill="hold"/>
                                        <p:tgtEl>
                                          <p:spTgt spid="106">
                                            <p:txEl>
                                              <p:pRg st="84" end="15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1" dur="1000" fill="hold"/>
                                        <p:tgtEl>
                                          <p:spTgt spid="106">
                                            <p:txEl>
                                              <p:pRg st="84" end="15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153" end="20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6" dur="1000"/>
                                        <p:tgtEl>
                                          <p:spTgt spid="106">
                                            <p:txEl>
                                              <p:pRg st="153" end="20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17" dur="1000" fill="hold"/>
                                        <p:tgtEl>
                                          <p:spTgt spid="106">
                                            <p:txEl>
                                              <p:pRg st="153" end="20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8" dur="1000" fill="hold"/>
                                        <p:tgtEl>
                                          <p:spTgt spid="106">
                                            <p:txEl>
                                              <p:pRg st="153" end="20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209" end="30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3" dur="500" fill="hold"/>
                                        <p:tgtEl>
                                          <p:spTgt spid="106">
                                            <p:txEl>
                                              <p:pRg st="209" end="30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4" dur="500" fill="hold"/>
                                        <p:tgtEl>
                                          <p:spTgt spid="106">
                                            <p:txEl>
                                              <p:pRg st="209" end="30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301" end="50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9" dur="500" fill="hold"/>
                                        <p:tgtEl>
                                          <p:spTgt spid="106">
                                            <p:txEl>
                                              <p:pRg st="301" end="50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0" dur="500" fill="hold"/>
                                        <p:tgtEl>
                                          <p:spTgt spid="106">
                                            <p:txEl>
                                              <p:pRg st="301" end="50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Shape 1"/>
          <p:cNvSpPr txBox="1"/>
          <p:nvPr/>
        </p:nvSpPr>
        <p:spPr>
          <a:xfrm>
            <a:off x="467640" y="0"/>
            <a:ext cx="8218800" cy="3322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it-I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QUESTIONARIO PER L’INSEGNANTE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0" name="TextShape 2"/>
          <p:cNvSpPr txBox="1"/>
          <p:nvPr/>
        </p:nvSpPr>
        <p:spPr>
          <a:xfrm>
            <a:off x="395640" y="404640"/>
            <a:ext cx="8229240" cy="645300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343080" indent="-342720">
              <a:lnSpc>
                <a:spcPct val="100000"/>
              </a:lnSpc>
            </a:pPr>
            <a:r>
              <a:rPr b="0" lang="it-IT" sz="72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</a:t>
            </a:r>
            <a:r>
              <a:rPr b="0" lang="it-IT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.Incontra difficoltà a dedicarsi a lungo ai compiti proposti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</a:pPr>
            <a:r>
              <a:rPr b="0" lang="it-IT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2. Se sente un rumore abbandona subito lo svolgimento del compito per vedere cosa succede.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</a:pPr>
            <a:r>
              <a:rPr b="0" lang="it-IT" sz="72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</a:t>
            </a:r>
            <a:r>
              <a:rPr b="0" lang="it-IT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.Invece di svolgere un compito si guarda intorno e non lavora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</a:pPr>
            <a:r>
              <a:rPr b="0" lang="it-IT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4.Quando gli viene fatta una domanda, risponde precipitosamente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</a:pPr>
            <a:r>
              <a:rPr b="0" lang="it-IT" sz="72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5</a:t>
            </a:r>
            <a:r>
              <a:rPr b="0" lang="it-IT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. Si stanca facilmente nel portare avanti un compito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</a:pPr>
            <a:r>
              <a:rPr b="0" lang="it-IT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6. Non riesce a stare seduto al suo posto quando l’attività lo richiede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</a:pPr>
            <a:r>
              <a:rPr b="0" lang="it-IT" sz="72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7</a:t>
            </a:r>
            <a:r>
              <a:rPr b="0" lang="it-IT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.Incontra difficoltà a dedicarsi ai particolari quando il compito lo richiede( ad esempio data una figura come modello, non riconosce la gemella tra più figure che si differenziano per piccoli particolari)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</a:pPr>
            <a:r>
              <a:rPr b="0" lang="it-IT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8.Si agita con le mani e si dimena sulla sedia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</a:pPr>
            <a:r>
              <a:rPr b="0" lang="it-IT" sz="72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9</a:t>
            </a:r>
            <a:r>
              <a:rPr b="0" lang="it-IT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. Di fronte a un compito difficile si scoraggia e lascia perdere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</a:pPr>
            <a:r>
              <a:rPr b="0" lang="it-IT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10.È in movimento continuo.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</a:pPr>
            <a:r>
              <a:rPr b="0" lang="it-IT" sz="72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11</a:t>
            </a:r>
            <a:r>
              <a:rPr b="0" lang="it-IT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.Tende a non riflettere prima di fare qualcosa.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</a:pPr>
            <a:r>
              <a:rPr b="0" lang="it-IT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12.Incontra difficoltà a rispettare il proprio turno(ad esempio, nell’intervenire in una conversazione interrompe gli altri) o la sua posizione pazientemente (ad esempio in file non sta al suo posto)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</a:pPr>
            <a:r>
              <a:rPr b="0" lang="it-IT" sz="72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13</a:t>
            </a:r>
            <a:r>
              <a:rPr b="0" lang="it-IT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.Passa da un gioco a un altro o da un’attività a un’altra, anziché concentrarsi bene su un compito alla volta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</a:pPr>
            <a:r>
              <a:rPr b="0" lang="it-IT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14.Giocando con i compagni, incontra difficoltà a rispettare le regole e a essere collaborativo.(</a:t>
            </a:r>
            <a:r>
              <a:rPr b="0" lang="it-IT" sz="7200" spc="-1" strike="noStrike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fattori predisponenti)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</a:pPr>
            <a:r>
              <a:rPr b="0" lang="it-IT" sz="7200" spc="-1" strike="noStrike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15</a:t>
            </a:r>
            <a:r>
              <a:rPr b="0" lang="it-IT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. È di ambiente socioculturale svantaggiato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</a:pPr>
            <a:r>
              <a:rPr b="0" lang="it-IT" sz="7200" spc="-1" strike="noStrike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16. </a:t>
            </a:r>
            <a:r>
              <a:rPr b="0" lang="it-IT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Presenta  nel complesso scarse potenzialità cognitive.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</a:pPr>
            <a:r>
              <a:rPr b="0" lang="it-IT" sz="7200" spc="-1" strike="noStrike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17</a:t>
            </a:r>
            <a:r>
              <a:rPr b="0" lang="it-IT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. C’è una situazione di difficoltà in famiglia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</a:pPr>
            <a:r>
              <a:rPr b="0" lang="it-IT" sz="7200" spc="-1" strike="noStrike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18</a:t>
            </a:r>
            <a:r>
              <a:rPr b="0" lang="it-IT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. Presenta altri disturbi come difficoltà relazionali  o emotive. 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</a:pP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</a:pP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1" name="TextShape 3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it-IT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Dott.ssa Manuela Monti  tel.3471893852 www.manuelamonti.it</a:t>
            </a:r>
            <a:endParaRPr b="0" lang="it-I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timing>
    <p:tnLst>
      <p:par>
        <p:cTn id="131" dur="indefinite" restart="never" nodeType="tmRoot">
          <p:childTnLst>
            <p:seq>
              <p:cTn id="1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extShape 1"/>
          <p:cNvSpPr txBox="1"/>
          <p:nvPr/>
        </p:nvSpPr>
        <p:spPr>
          <a:xfrm>
            <a:off x="1691640" y="332640"/>
            <a:ext cx="6994800" cy="1079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it-IT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3" name="TextShape 2"/>
          <p:cNvSpPr txBox="1"/>
          <p:nvPr/>
        </p:nvSpPr>
        <p:spPr>
          <a:xfrm>
            <a:off x="457200" y="332640"/>
            <a:ext cx="8229240" cy="62643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1" lang="it-IT" sz="26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ASPETTI COMPLEMENTARI DELLA CAPACITA’ ATTENTIVA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ff0000"/>
              </a:buClr>
              <a:buFont typeface="Arial"/>
              <a:buChar char="•"/>
            </a:pPr>
            <a:r>
              <a:rPr b="1" lang="it-IT" sz="32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Attenzione focalizzata: </a:t>
            </a:r>
            <a:r>
              <a:rPr b="0" lang="it-I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dirigere l’attenzione inibendo le altre fonti di informazione.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ff0000"/>
              </a:buClr>
              <a:buFont typeface="Arial"/>
              <a:buChar char="•"/>
            </a:pPr>
            <a:r>
              <a:rPr b="1" lang="it-IT" sz="32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Attenzione mantenuta: </a:t>
            </a:r>
            <a:r>
              <a:rPr b="0" lang="it-I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dedicarsi al compito proposto per il tempo necessario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ff0000"/>
              </a:buClr>
              <a:buFont typeface="Arial"/>
              <a:buChar char="•"/>
            </a:pPr>
            <a:r>
              <a:rPr b="1" lang="it-IT" sz="32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Flessibilità attentiva: </a:t>
            </a:r>
            <a:r>
              <a:rPr b="0" lang="it-IT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saper ripartire la propria energia attentiva verso lo stimolo che via via riveste caratteristiche di salienza, per poi ,eventualmente, spostarlo su altri che, in un secondo momento, risultino più importanti. 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b="1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b="1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 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b="1" lang="it-IT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 </a:t>
            </a:r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4" name="TextShape 3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it-IT" sz="12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Dott.ssa Manuela Monti  tel.3471893852 www.manuelamonti.it</a:t>
            </a:r>
            <a:endParaRPr b="0" lang="it-I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115" name="Picture 2" descr=""/>
          <p:cNvPicPr/>
          <p:nvPr/>
        </p:nvPicPr>
        <p:blipFill>
          <a:blip r:embed="rId1"/>
          <a:stretch/>
        </p:blipFill>
        <p:spPr>
          <a:xfrm>
            <a:off x="6804360" y="4725000"/>
            <a:ext cx="1883160" cy="1944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3" dur="indefinite" restart="never" nodeType="tmRoot">
          <p:childTnLst>
            <p:seq>
              <p:cTn id="134" dur="indefinite" nodeType="mainSeq">
                <p:childTnLst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4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9" dur="500"/>
                                        <p:tgtEl>
                                          <p:spTgt spid="113">
                                            <p:txEl>
                                              <p:pRg st="0" end="4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48" end="13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4" dur="500"/>
                                        <p:tgtEl>
                                          <p:spTgt spid="113">
                                            <p:txEl>
                                              <p:pRg st="48" end="13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135" end="2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9" dur="500"/>
                                        <p:tgtEl>
                                          <p:spTgt spid="113">
                                            <p:txEl>
                                              <p:pRg st="135" end="2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211" end="44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4" dur="500"/>
                                        <p:tgtEl>
                                          <p:spTgt spid="113">
                                            <p:txEl>
                                              <p:pRg st="211" end="44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4206</TotalTime>
  <Application>LibreOffice/5.2.3.3$Windows_x86 LibreOffice_project/d54a8868f08a7b39642414cf2c8ef2f228f780cf</Application>
  <Words>2066</Words>
  <Paragraphs>207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2010-10-19T07:46:41Z</dcterms:created>
  <dc:creator>luca</dc:creator>
  <dc:description/>
  <dc:language>it-IT</dc:language>
  <cp:lastModifiedBy>Asus</cp:lastModifiedBy>
  <dcterms:modified xsi:type="dcterms:W3CDTF">2019-03-17T18:40:37Z</dcterms:modified>
  <cp:revision>102</cp:revision>
  <dc:subject/>
  <dc:title>Disturbo di attenzione ed iperattività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1</vt:i4>
  </property>
  <property fmtid="{D5CDD505-2E9C-101B-9397-08002B2CF9AE}" pid="8" name="PresentationFormat">
    <vt:lpwstr>Presentazione su schermo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39</vt:i4>
  </property>
</Properties>
</file>